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5"/>
  </p:notesMasterIdLst>
  <p:sldIdLst>
    <p:sldId id="271" r:id="rId2"/>
    <p:sldId id="286" r:id="rId3"/>
    <p:sldId id="272" r:id="rId4"/>
    <p:sldId id="274" r:id="rId5"/>
    <p:sldId id="259" r:id="rId6"/>
    <p:sldId id="275" r:id="rId7"/>
    <p:sldId id="265" r:id="rId8"/>
    <p:sldId id="266" r:id="rId9"/>
    <p:sldId id="267" r:id="rId10"/>
    <p:sldId id="277" r:id="rId11"/>
    <p:sldId id="280" r:id="rId12"/>
    <p:sldId id="287" r:id="rId13"/>
    <p:sldId id="288" r:id="rId14"/>
  </p:sldIdLst>
  <p:sldSz cx="9144000" cy="6858000" type="screen4x3"/>
  <p:notesSz cx="6858000" cy="97107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0066"/>
    <a:srgbClr val="800080"/>
    <a:srgbClr val="660033"/>
    <a:srgbClr val="0000CC"/>
    <a:srgbClr val="0043C8"/>
    <a:srgbClr val="660066"/>
    <a:srgbClr val="0099FF"/>
    <a:srgbClr val="000099"/>
    <a:srgbClr val="00E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71" autoAdjust="0"/>
  </p:normalViewPr>
  <p:slideViewPr>
    <p:cSldViewPr>
      <p:cViewPr varScale="1">
        <p:scale>
          <a:sx n="71" d="100"/>
          <a:sy n="71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AA985DA-7BF7-460D-A13F-DA8C135DC8DB}" type="datetimeFigureOut">
              <a:rPr lang="uk-UA"/>
              <a:pPr>
                <a:defRPr/>
              </a:pPr>
              <a:t>02.06.2020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13275"/>
            <a:ext cx="5486400" cy="436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233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223375"/>
            <a:ext cx="2971800" cy="485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844A40-B5DF-4CC3-A9E6-4F4FE93E0A74}" type="slidenum">
              <a:rPr lang="uk-UA" altLang="en-US"/>
              <a:pPr/>
              <a:t>‹#›</a:t>
            </a:fld>
            <a:endParaRPr lang="uk-U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en-US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DBB56C-4D20-43C1-8871-F95C077195D0}" type="slidenum">
              <a:rPr lang="uk-UA" altLang="en-US"/>
              <a:pPr eaLnBrk="1" hangingPunct="1"/>
              <a:t>6</a:t>
            </a:fld>
            <a:endParaRPr lang="uk-UA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429000"/>
            <a:ext cx="9144000" cy="609600"/>
          </a:xfrm>
        </p:spPr>
        <p:txBody>
          <a:bodyPr/>
          <a:lstStyle>
            <a:lvl1pPr algn="ctr"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962400"/>
            <a:ext cx="9144000" cy="304800"/>
          </a:xfrm>
        </p:spPr>
        <p:txBody>
          <a:bodyPr/>
          <a:lstStyle>
            <a:lvl1pPr marL="0" indent="0" algn="ctr"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pPr>
              <a:defRPr/>
            </a:pPr>
            <a:fld id="{187FCFF9-5801-4807-8EF6-FC2F1AAF511D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fld id="{50CA620A-F22C-41A9-8C27-14ECF213007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88182313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EE1E4-13A8-405D-9167-C466C66C3D2C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DDC58-B432-485E-B368-FC75F217828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33424170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6F065-59A5-4045-B3C4-D2286BB79658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DCE65-452D-4861-BE79-7D56032EEFD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3728102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762000"/>
            <a:ext cx="40005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0" y="762000"/>
            <a:ext cx="40005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20233-CFBE-4856-8C71-45F50C019E5D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21925-39B1-40D8-B669-4D998F62516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30798296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9C0C3-948F-4731-8713-87047134C9FB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579D4-7463-4B8B-873A-19306CEB831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2890400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3A529-0839-4B34-BABD-007FA174A9DB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0393C3-CBCF-4E4E-B7E4-E9F629785A2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67478299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E2FF2-608E-4A9B-A7ED-D4976EB36250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E3B68-6B99-4BF9-8FAA-B4D2D03113E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8226164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F271-B9EC-4E90-81F2-3939C43D02D6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5542B-8D1A-48C2-B948-282713DD03C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96495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ADE30-AA48-4364-AE7E-04D5243D067A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1ADB1-EA1D-407B-925B-9C807F77F6C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3820072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1F716-572B-4131-AEBA-69077E11DD73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1D4FBF-B592-47A7-87F8-9D6959A5A83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1154948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05650" y="0"/>
            <a:ext cx="2038350" cy="6400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0600" y="0"/>
            <a:ext cx="5962650" cy="6400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02CB0-D57F-41AF-9669-351D8FB2E20A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6480D-1597-46D3-AECF-0C03B8AAEE6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7588437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762000"/>
            <a:ext cx="8153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0"/>
            <a:ext cx="784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fld id="{30C5E966-896E-4F5B-BD3D-9339993C4D07}" type="datetimeFigureOut">
              <a:rPr lang="ru-RU"/>
              <a:pPr>
                <a:defRPr/>
              </a:pPr>
              <a:t>02.06.2020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Eras Demi ITC" panose="020B0805030504020804" pitchFamily="34" charset="0"/>
              </a:defRPr>
            </a:lvl1pPr>
          </a:lstStyle>
          <a:p>
            <a:fld id="{B966BC93-122B-4063-80F4-05F35D093E5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692275" y="1628800"/>
            <a:ext cx="6120085" cy="3456384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uk-UA" sz="5400" b="1" dirty="0" smtClean="0">
                <a:solidFill>
                  <a:srgbClr val="FF980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Батькам 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uk-UA" sz="5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5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айбутніх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uk-UA" sz="5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першокласників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28625"/>
            <a:ext cx="8526462" cy="1000125"/>
          </a:xfrm>
        </p:spPr>
        <p:txBody>
          <a:bodyPr/>
          <a:lstStyle/>
          <a:p>
            <a:pPr algn="ctr" eaLnBrk="1" hangingPunct="1"/>
            <a:r>
              <a:rPr lang="uk-UA" altLang="en-US" sz="60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Батьківські збори</a:t>
            </a:r>
            <a:r>
              <a:rPr lang="uk-UA" altLang="en-US" sz="60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en-US" sz="60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en-US" sz="24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4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71392" y="4823569"/>
            <a:ext cx="5472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</a:rPr>
              <a:t>Підготувала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000" b="1" i="1" dirty="0" err="1" smtClean="0">
                <a:solidFill>
                  <a:srgbClr val="002060"/>
                </a:solidFill>
              </a:rPr>
              <a:t>Паришкура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Юлія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Миколаївна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i="1" dirty="0" err="1">
                <a:solidFill>
                  <a:srgbClr val="002060"/>
                </a:solidFill>
              </a:rPr>
              <a:t>в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читель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початкових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класів</a:t>
            </a:r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Корсунь-Шевченківської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гімназії</a:t>
            </a:r>
            <a:endParaRPr lang="en-US" sz="2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79388" y="4763"/>
            <a:ext cx="8209036" cy="5872509"/>
          </a:xfrm>
        </p:spPr>
        <p:txBody>
          <a:bodyPr/>
          <a:lstStyle/>
          <a:p>
            <a:pPr algn="ctr"/>
            <a:r>
              <a:rPr lang="ru-RU" altLang="en-US" sz="1200" dirty="0" smtClean="0">
                <a:solidFill>
                  <a:srgbClr val="FF0066"/>
                </a:solidFill>
                <a:cs typeface="Aharoni" pitchFamily="2" charset="0"/>
              </a:rPr>
              <a:t/>
            </a:r>
            <a:br>
              <a:rPr lang="ru-RU" altLang="en-US" sz="1200" dirty="0" smtClean="0">
                <a:solidFill>
                  <a:srgbClr val="FF0066"/>
                </a:solidFill>
                <a:cs typeface="Aharoni" pitchFamily="2" charset="0"/>
              </a:rPr>
            </a:br>
            <a:r>
              <a:rPr lang="ru-RU" altLang="en-US" sz="1200" dirty="0">
                <a:solidFill>
                  <a:srgbClr val="FF0066"/>
                </a:solidFill>
                <a:cs typeface="Aharoni" pitchFamily="2" charset="0"/>
              </a:rPr>
              <a:t/>
            </a:r>
            <a:br>
              <a:rPr lang="ru-RU" altLang="en-US" sz="1200" dirty="0">
                <a:solidFill>
                  <a:srgbClr val="FF0066"/>
                </a:solidFill>
                <a:cs typeface="Aharoni" pitchFamily="2" charset="0"/>
              </a:rPr>
            </a:br>
            <a:r>
              <a:rPr lang="ru-RU" altLang="en-US" sz="1200" dirty="0" smtClean="0">
                <a:solidFill>
                  <a:srgbClr val="FF0066"/>
                </a:solidFill>
                <a:cs typeface="Aharoni" pitchFamily="2" charset="0"/>
              </a:rPr>
              <a:t/>
            </a:r>
            <a:br>
              <a:rPr lang="ru-RU" altLang="en-US" sz="1200" dirty="0" smtClean="0">
                <a:solidFill>
                  <a:srgbClr val="FF0066"/>
                </a:solidFill>
                <a:cs typeface="Aharoni" pitchFamily="2" charset="0"/>
              </a:rPr>
            </a:br>
            <a:r>
              <a:rPr lang="ru-RU" altLang="en-US" sz="4800" dirty="0" err="1" smtClean="0">
                <a:solidFill>
                  <a:srgbClr val="FF0066"/>
                </a:solidFill>
                <a:cs typeface="Aharoni" pitchFamily="2" charset="0"/>
              </a:rPr>
              <a:t>Що</a:t>
            </a:r>
            <a:r>
              <a:rPr lang="ru-RU" altLang="en-US" sz="4800" dirty="0" smtClean="0">
                <a:solidFill>
                  <a:srgbClr val="FF0066"/>
                </a:solidFill>
                <a:cs typeface="Aharoni" pitchFamily="2" charset="0"/>
              </a:rPr>
              <a:t> </a:t>
            </a:r>
            <a:r>
              <a:rPr lang="ru-RU" altLang="en-US" sz="4800" dirty="0" err="1" smtClean="0">
                <a:solidFill>
                  <a:srgbClr val="FF0066"/>
                </a:solidFill>
                <a:cs typeface="Aharoni" pitchFamily="2" charset="0"/>
              </a:rPr>
              <a:t>таке</a:t>
            </a:r>
            <a:r>
              <a:rPr lang="ru-RU" altLang="en-US" sz="4800" dirty="0" smtClean="0">
                <a:solidFill>
                  <a:srgbClr val="FF0066"/>
                </a:solidFill>
                <a:cs typeface="Aharoni" pitchFamily="2" charset="0"/>
              </a:rPr>
              <a:t> НУШ?</a:t>
            </a:r>
            <a:br>
              <a:rPr lang="ru-RU" altLang="en-US" sz="4800" dirty="0" smtClean="0">
                <a:solidFill>
                  <a:srgbClr val="FF0066"/>
                </a:solidFill>
                <a:cs typeface="Aharoni" pitchFamily="2" charset="0"/>
              </a:rPr>
            </a:br>
            <a:r>
              <a:rPr lang="ru-RU" altLang="en-US" dirty="0" smtClean="0">
                <a:solidFill>
                  <a:srgbClr val="0043C8"/>
                </a:solidFill>
                <a:cs typeface="Aharoni" pitchFamily="2" charset="0"/>
              </a:rPr>
              <a:t/>
            </a:r>
            <a:br>
              <a:rPr lang="ru-RU" altLang="en-US" dirty="0" smtClean="0">
                <a:solidFill>
                  <a:srgbClr val="0043C8"/>
                </a:solidFill>
                <a:cs typeface="Aharoni" pitchFamily="2" charset="0"/>
              </a:rPr>
            </a:br>
            <a:r>
              <a:rPr lang="ru-RU" altLang="en-US" sz="2800" dirty="0" err="1" smtClean="0">
                <a:solidFill>
                  <a:srgbClr val="0043C8"/>
                </a:solidFill>
                <a:cs typeface="Aharoni" pitchFamily="2" charset="0"/>
              </a:rPr>
              <a:t>Новий</a:t>
            </a:r>
            <a:r>
              <a:rPr lang="ru-RU" altLang="en-US" sz="2800" dirty="0" smtClean="0">
                <a:solidFill>
                  <a:srgbClr val="0043C8"/>
                </a:solidFill>
                <a:cs typeface="Aharoni" pitchFamily="2" charset="0"/>
              </a:rPr>
              <a:t> </a:t>
            </a:r>
            <a:r>
              <a:rPr lang="ru-RU" altLang="en-US" sz="2800" dirty="0" err="1" smtClean="0">
                <a:solidFill>
                  <a:srgbClr val="0043C8"/>
                </a:solidFill>
                <a:cs typeface="Aharoni" pitchFamily="2" charset="0"/>
              </a:rPr>
              <a:t>підхід</a:t>
            </a:r>
            <a:r>
              <a:rPr lang="ru-RU" altLang="en-US" sz="2800" dirty="0" smtClean="0">
                <a:solidFill>
                  <a:srgbClr val="0043C8"/>
                </a:solidFill>
                <a:cs typeface="Aharoni" pitchFamily="2" charset="0"/>
              </a:rPr>
              <a:t> до </a:t>
            </a:r>
            <a:r>
              <a:rPr lang="ru-RU" altLang="en-US" sz="2800" dirty="0" err="1" smtClean="0">
                <a:solidFill>
                  <a:srgbClr val="0043C8"/>
                </a:solidFill>
                <a:cs typeface="Aharoni" pitchFamily="2" charset="0"/>
              </a:rPr>
              <a:t>навчання</a:t>
            </a:r>
            <a:r>
              <a:rPr lang="ru-RU" altLang="en-US" sz="2800" dirty="0" smtClean="0">
                <a:solidFill>
                  <a:srgbClr val="0043C8"/>
                </a:solidFill>
                <a:cs typeface="Aharoni" pitchFamily="2" charset="0"/>
              </a:rPr>
              <a:t> </a:t>
            </a:r>
            <a:r>
              <a:rPr lang="ru-RU" altLang="en-US" sz="2800" dirty="0" err="1" smtClean="0">
                <a:solidFill>
                  <a:srgbClr val="0043C8"/>
                </a:solidFill>
                <a:cs typeface="Aharoni" pitchFamily="2" charset="0"/>
              </a:rPr>
              <a:t>дітей</a:t>
            </a:r>
            <a:r>
              <a:rPr lang="ru-RU" altLang="en-US" sz="2800" dirty="0" smtClean="0">
                <a:solidFill>
                  <a:srgbClr val="0043C8"/>
                </a:solidFill>
                <a:cs typeface="Aharoni" pitchFamily="2" charset="0"/>
              </a:rPr>
              <a:t/>
            </a:r>
            <a:br>
              <a:rPr lang="ru-RU" altLang="en-US" sz="2800" dirty="0" smtClean="0">
                <a:solidFill>
                  <a:srgbClr val="0043C8"/>
                </a:solidFill>
                <a:cs typeface="Aharoni" pitchFamily="2" charset="0"/>
              </a:rPr>
            </a:br>
            <a:r>
              <a:rPr lang="ru-RU" altLang="en-US" sz="2800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Р</a:t>
            </a:r>
            <a:r>
              <a:rPr lang="ru-RU" altLang="en-US" sz="2800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озвиток</a:t>
            </a:r>
            <a:r>
              <a:rPr lang="ru-RU" altLang="en-US" sz="2800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 компетентностей:</a:t>
            </a:r>
            <a:br>
              <a:rPr lang="ru-RU" altLang="en-US" sz="2800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</a:b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-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уміння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логічно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мислити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;</a:t>
            </a:r>
            <a:b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</a:b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-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накопичувати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людські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цінності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;</a:t>
            </a:r>
            <a:b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</a:b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-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розвивати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власні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погляди;</a:t>
            </a:r>
            <a:b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</a:b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-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вирішувати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проблеми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та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поставлені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 </a:t>
            </a:r>
            <a:r>
              <a:rPr lang="ru-RU" altLang="en-US" sz="2800" b="1" dirty="0" err="1" smtClean="0">
                <a:solidFill>
                  <a:srgbClr val="0043C8"/>
                </a:solidFill>
                <a:latin typeface="+mn-lt"/>
                <a:cs typeface="Aharoni" pitchFamily="2" charset="0"/>
              </a:rPr>
              <a:t>задачі</a:t>
            </a:r>
            <a: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  <a:t>.</a:t>
            </a:r>
            <a:br>
              <a:rPr lang="ru-RU" altLang="en-US" sz="2800" b="1" dirty="0" smtClean="0">
                <a:solidFill>
                  <a:srgbClr val="0043C8"/>
                </a:solidFill>
                <a:latin typeface="+mn-lt"/>
                <a:cs typeface="Aharoni" pitchFamily="2" charset="0"/>
              </a:rPr>
            </a:b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Соціалізація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 в 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суспільстві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.</a:t>
            </a:r>
            <a:b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</a:br>
            <a:r>
              <a:rPr lang="ru-RU" altLang="en-US" sz="2800" b="1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Н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авчання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 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упродовж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 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життя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.</a:t>
            </a:r>
            <a:b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</a:br>
            <a:r>
              <a:rPr lang="ru-RU" altLang="en-US" sz="2800" b="1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П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ідприємливість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.</a:t>
            </a:r>
            <a:b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</a:br>
            <a:r>
              <a:rPr lang="ru-RU" altLang="en-US" sz="2800" b="1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Е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моційна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 </a:t>
            </a:r>
            <a:r>
              <a:rPr lang="ru-RU" altLang="en-US" sz="2800" b="1" i="1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рівновага</a:t>
            </a:r>
            <a:r>
              <a:rPr lang="ru-RU" altLang="en-US" sz="2800" b="1" i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>.</a:t>
            </a:r>
            <a:r>
              <a:rPr lang="ru-RU" altLang="en-US" sz="2800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  <a:t/>
            </a:r>
            <a:br>
              <a:rPr lang="ru-RU" altLang="en-US" sz="2800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itchFamily="2" charset="0"/>
              </a:rPr>
            </a:br>
            <a:endParaRPr lang="ru-RU" altLang="en-US" sz="2800" b="1" i="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haroni" pitchFamily="2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197732" y="1514399"/>
            <a:ext cx="3317875" cy="13017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37E25"/>
              </a:gs>
              <a:gs pos="50000">
                <a:srgbClr val="7AB73A"/>
              </a:gs>
              <a:gs pos="100000">
                <a:srgbClr val="92DA46"/>
              </a:gs>
            </a:gsLst>
            <a:lin ang="189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en-US" sz="3600" b="1" dirty="0" smtClean="0">
                <a:solidFill>
                  <a:schemeClr val="bg1"/>
                </a:solidFill>
              </a:rPr>
              <a:t>Школа </a:t>
            </a:r>
            <a:endParaRPr lang="uk-UA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blackWhite">
          <a:xfrm rot="21404728">
            <a:off x="5930751" y="1892169"/>
            <a:ext cx="2864649" cy="12142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37E25"/>
              </a:gs>
              <a:gs pos="50000">
                <a:srgbClr val="7AB73A"/>
              </a:gs>
              <a:gs pos="100000">
                <a:srgbClr val="92DA46"/>
              </a:gs>
            </a:gsLst>
            <a:lin ang="189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en-US" sz="2400" b="1" dirty="0" smtClean="0">
                <a:solidFill>
                  <a:schemeClr val="bg1"/>
                </a:solidFill>
              </a:rPr>
              <a:t>Дитячий </a:t>
            </a:r>
          </a:p>
          <a:p>
            <a:pPr algn="ctr"/>
            <a:r>
              <a:rPr lang="uk-UA" altLang="en-US" sz="2400" b="1" dirty="0" smtClean="0">
                <a:solidFill>
                  <a:schemeClr val="bg1"/>
                </a:solidFill>
              </a:rPr>
              <a:t>колектив</a:t>
            </a:r>
            <a:endParaRPr lang="uk-UA" alt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blackWhite">
          <a:xfrm>
            <a:off x="2657475" y="5085184"/>
            <a:ext cx="3086100" cy="1117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37E25"/>
              </a:gs>
              <a:gs pos="50000">
                <a:srgbClr val="7AB73A"/>
              </a:gs>
              <a:gs pos="100000">
                <a:srgbClr val="92DA46"/>
              </a:gs>
            </a:gsLst>
            <a:lin ang="189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en-US" sz="3600" b="1" dirty="0" smtClean="0">
                <a:solidFill>
                  <a:schemeClr val="bg1"/>
                </a:solidFill>
              </a:rPr>
              <a:t>Батьки</a:t>
            </a:r>
            <a:endParaRPr lang="uk-UA" alt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Выгнутая вправо стрелка 1"/>
          <p:cNvSpPr/>
          <p:nvPr/>
        </p:nvSpPr>
        <p:spPr>
          <a:xfrm rot="15646645">
            <a:off x="4472792" y="139185"/>
            <a:ext cx="943243" cy="2690001"/>
          </a:xfrm>
          <a:prstGeom prst="curvedLeftArrow">
            <a:avLst>
              <a:gd name="adj1" fmla="val 25000"/>
              <a:gd name="adj2" fmla="val 6438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Выгнутая вправо стрелка 2"/>
          <p:cNvSpPr/>
          <p:nvPr/>
        </p:nvSpPr>
        <p:spPr>
          <a:xfrm rot="1857732">
            <a:off x="6306457" y="3425542"/>
            <a:ext cx="731520" cy="177829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10800000">
            <a:off x="1619671" y="2866030"/>
            <a:ext cx="1149843" cy="222670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4592" y="12789"/>
            <a:ext cx="5988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FF0066"/>
                </a:solidFill>
              </a:rPr>
              <a:t>Зв’язки</a:t>
            </a:r>
            <a:r>
              <a:rPr lang="ru-RU" sz="3600" b="1" dirty="0" smtClean="0">
                <a:solidFill>
                  <a:srgbClr val="FF0066"/>
                </a:solidFill>
              </a:rPr>
              <a:t> у </a:t>
            </a:r>
            <a:r>
              <a:rPr lang="ru-RU" sz="3600" b="1" dirty="0" err="1" smtClean="0">
                <a:solidFill>
                  <a:srgbClr val="FF0066"/>
                </a:solidFill>
              </a:rPr>
              <a:t>навчанні</a:t>
            </a:r>
            <a:endParaRPr lang="en-US" sz="36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 txBox="1">
            <a:spLocks noChangeArrowheads="1"/>
          </p:cNvSpPr>
          <p:nvPr/>
        </p:nvSpPr>
        <p:spPr bwMode="auto">
          <a:xfrm>
            <a:off x="0" y="214313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en-US" sz="3600" b="1" dirty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/>
          <p:cNvSpPr txBox="1">
            <a:spLocks noChangeArrowheads="1"/>
          </p:cNvSpPr>
          <p:nvPr/>
        </p:nvSpPr>
        <p:spPr bwMode="auto">
          <a:xfrm>
            <a:off x="-324544" y="231402"/>
            <a:ext cx="8572500" cy="434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SzPct val="200000"/>
            </a:pPr>
            <a:r>
              <a:rPr lang="ru-RU" altLang="en-US" sz="54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Домашня</a:t>
            </a:r>
            <a:r>
              <a:rPr lang="ru-RU" altLang="en-US" sz="54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54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діагностика</a:t>
            </a:r>
            <a:endParaRPr lang="ru-RU" altLang="en-US" sz="5400" b="1" i="1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  <a:buSzPct val="200000"/>
            </a:pPr>
            <a:r>
              <a:rPr lang="ru-RU" altLang="en-US" sz="5400" b="1" i="1" dirty="0" err="1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г</a:t>
            </a:r>
            <a:r>
              <a:rPr lang="ru-RU" altLang="en-US" sz="54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отовності</a:t>
            </a:r>
            <a:r>
              <a:rPr lang="ru-RU" altLang="en-US" sz="54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54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дитини</a:t>
            </a:r>
            <a:endParaRPr lang="ru-RU" altLang="en-US" sz="5400" b="1" i="1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SzPct val="200000"/>
            </a:pPr>
            <a:r>
              <a:rPr lang="ru-RU" altLang="en-US" sz="5400" b="1" i="1" dirty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54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 до </a:t>
            </a:r>
            <a:r>
              <a:rPr lang="ru-RU" altLang="en-US" sz="5400" b="1" i="1" dirty="0" err="1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школи</a:t>
            </a:r>
            <a:endParaRPr lang="ru-RU" altLang="en-US" sz="5400" b="1" i="1" dirty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81300"/>
            <a:ext cx="4057650" cy="386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80928"/>
            <a:ext cx="4057650" cy="386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7929563" cy="4572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Знання й уявлення: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893175" cy="48069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може дитина розповісти про своє місто, вулицю?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знає своє прізвище, ім’я, </a:t>
            </a: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по батькові</a:t>
            </a: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членів своєї родини?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Скільки їй років?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розрізняє кольори?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може назвати пори року і місяці, дні тижня?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розуміє поняття «зверху – знизу», «зліва – справа», «над – під», « поряд», «більший – менший»?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Заголовок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286750" cy="457200"/>
          </a:xfrm>
        </p:spPr>
        <p:txBody>
          <a:bodyPr/>
          <a:lstStyle/>
          <a:p>
            <a:pPr algn="ctr" eaLnBrk="1" hangingPunct="1"/>
            <a:r>
              <a:rPr lang="uk-UA" altLang="en-US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Пізнавальні процеси:</a:t>
            </a:r>
          </a:p>
        </p:txBody>
      </p:sp>
      <p:sp>
        <p:nvSpPr>
          <p:cNvPr id="28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893175" cy="48069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може здійснювати найпростішу кваліфікацію: живе – неживе, птахи – звірі, фрукти – овочі 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може помітити відсутність одного предмета серед 7 - 10?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розрізняє на слух значення слів, що відрізняються одним звуком: рука - ріка?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може назвати наступне число?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згадує казку  за </a:t>
            </a: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ілюстрацією?</a:t>
            </a:r>
            <a:endParaRPr lang="uk-UA" altLang="en-US" sz="2800" b="1" i="1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2"/>
          <p:cNvSpPr>
            <a:spLocks noChangeArrowheads="1"/>
          </p:cNvSpPr>
          <p:nvPr/>
        </p:nvSpPr>
        <p:spPr bwMode="auto">
          <a:xfrm>
            <a:off x="642938" y="214313"/>
            <a:ext cx="8501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28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Пізнавальна активність</a:t>
            </a:r>
            <a:endParaRPr lang="uk-UA" altLang="en-US" sz="2800" dirty="0">
              <a:solidFill>
                <a:srgbClr val="660033"/>
              </a:solidFill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893175" cy="48069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має бажання самостійно роздивлятися книги, ілюстрації в журналах?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слухає з бажанням, коли читають вголос?</a:t>
            </a:r>
            <a:endParaRPr lang="uk-UA" altLang="en-US" sz="2800" b="1" i="1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запитує про значення незрозумілих слів?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ставить питання ЧОМУ?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просить навчити чомусь?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uk-UA" altLang="en-US" sz="2800" b="1" i="1" dirty="0" smtClean="0">
                <a:solidFill>
                  <a:srgbClr val="0000CC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Чи з бажанням береться робити щось вперше в житті?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403225" y="1133475"/>
            <a:ext cx="889317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endParaRPr lang="uk-UA" altLang="en-US" sz="2800" b="1" i="1" kern="0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uk-UA" altLang="en-US" sz="2800" b="1" i="1" kern="0" dirty="0" smtClean="0">
              <a:solidFill>
                <a:srgbClr val="0000CC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uk-UA" altLang="en-US" sz="2800" b="1" i="1" kern="0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uk-UA" altLang="en-US" sz="2800" b="1" i="1" kern="0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uk-UA" altLang="en-US" sz="2800" b="1" i="1" kern="0" dirty="0" smtClean="0">
              <a:solidFill>
                <a:srgbClr val="0000CC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071563" y="214313"/>
            <a:ext cx="8072437" cy="609600"/>
          </a:xfrm>
        </p:spPr>
        <p:txBody>
          <a:bodyPr/>
          <a:lstStyle/>
          <a:p>
            <a:pPr algn="ctr" eaLnBrk="1" hangingPunct="1"/>
            <a:r>
              <a:rPr lang="uk-UA" altLang="en-US" sz="3200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Мовленнєвий розвиток</a:t>
            </a:r>
          </a:p>
        </p:txBody>
      </p:sp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-9525" y="1052513"/>
            <a:ext cx="9153525" cy="3024559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чітко вимовляє слова?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правильно будує речення для вираження власної думки?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переказати казку?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знає напам’ять  вірші?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вдається дібрати потрібну інформацію в розмові?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розмовляє з іграшками в процесі гри?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вільно  спілкується з незнайомими?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 txBox="1">
            <a:spLocks/>
          </p:cNvSpPr>
          <p:nvPr/>
        </p:nvSpPr>
        <p:spPr bwMode="auto">
          <a:xfrm>
            <a:off x="971600" y="260648"/>
            <a:ext cx="77866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en-US" sz="3200" b="1" dirty="0" smtClean="0">
                <a:solidFill>
                  <a:srgbClr val="660033"/>
                </a:solidFill>
                <a:latin typeface="Times New Roman" panose="02020603050405020304" pitchFamily="18" charset="0"/>
              </a:rPr>
              <a:t>Підготовленість руки до письма</a:t>
            </a:r>
            <a:endParaRPr lang="uk-UA" altLang="en-US" sz="3200" b="1" dirty="0">
              <a:solidFill>
                <a:srgbClr val="6600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052736"/>
            <a:ext cx="799288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правильно тримає ручку, олівець?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вправно зафарбовує олівцем зображення?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вміє малювати картинки?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вміє користуватись фарбами, пластиліном?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вирізати ножицями з паперу прості фігури по лінії?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швидко може зібрати дрібні предмети </a:t>
            </a: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(горіхи, </a:t>
            </a: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квасолини, ….)?</a:t>
            </a:r>
          </a:p>
          <a:p>
            <a:endParaRPr lang="uk-UA" altLang="en-US" sz="28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212725"/>
            <a:ext cx="8101012" cy="623888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2400" b="1" kern="1200" dirty="0">
                <a:solidFill>
                  <a:srgbClr val="660033"/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lang="uk-UA" sz="2400" b="1" kern="1200" dirty="0">
                <a:solidFill>
                  <a:srgbClr val="660033"/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lang="uk-UA" sz="3200" b="1" kern="1200" dirty="0" err="1" smtClean="0">
                <a:solidFill>
                  <a:srgbClr val="660033"/>
                </a:solidFill>
                <a:latin typeface="Times New Roman" pitchFamily="18" charset="0"/>
                <a:ea typeface="+mn-ea"/>
                <a:cs typeface="+mn-cs"/>
              </a:rPr>
              <a:t>Емоційно</a:t>
            </a:r>
            <a:r>
              <a:rPr lang="uk-UA" sz="3200" b="1" kern="1200" dirty="0" smtClean="0">
                <a:solidFill>
                  <a:srgbClr val="660033"/>
                </a:solidFill>
                <a:latin typeface="Times New Roman" pitchFamily="18" charset="0"/>
                <a:ea typeface="+mn-ea"/>
                <a:cs typeface="+mn-cs"/>
              </a:rPr>
              <a:t> – вольовий розвиток</a:t>
            </a:r>
            <a:br>
              <a:rPr lang="uk-UA" sz="3200" b="1" kern="1200" dirty="0" smtClean="0">
                <a:solidFill>
                  <a:srgbClr val="660033"/>
                </a:solidFill>
                <a:latin typeface="Times New Roman" pitchFamily="18" charset="0"/>
                <a:ea typeface="+mn-ea"/>
                <a:cs typeface="+mn-cs"/>
              </a:rPr>
            </a:b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1494" y="1196752"/>
            <a:ext cx="80829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виглядає веселою  та задоволеною більшість часу 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швидко проходить страх, тривога?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швидко засинає? Чи спокійно спить? Як просинається?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посидіти спокійно 15 хв?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піддається на умовляння?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вдається стримувати роздратування?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поводиться пристойно за межами дому?</a:t>
            </a:r>
            <a:endParaRPr lang="uk-UA" altLang="en-US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476250"/>
            <a:ext cx="8892480" cy="1296566"/>
          </a:xfrm>
        </p:spPr>
        <p:txBody>
          <a:bodyPr/>
          <a:lstStyle/>
          <a:p>
            <a:pPr algn="ctr"/>
            <a:r>
              <a:rPr lang="uk-UA" altLang="en-US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Гігієнічні навички та самообслуговування</a:t>
            </a:r>
            <a:endParaRPr lang="ru-RU" altLang="en-US" b="1" dirty="0" smtClean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375" y="1772816"/>
            <a:ext cx="868610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</a:t>
            </a:r>
            <a:r>
              <a:rPr lang="uk-UA" altLang="en-US" sz="32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вмивається</a:t>
            </a: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зранку без примусу?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самостійно приготувати необхідні речі для заняття, а потім прибрати робоче місце?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самостійно одягнутись, зав’язати шнурки?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може самостійно відвідати туалет?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миє руки без нагадування?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uk-UA" altLang="en-US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 відразу ж береться виконувати прохання дорослих?</a:t>
            </a:r>
            <a:endParaRPr lang="uk-UA" altLang="en-US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Пам’ятка</a:t>
            </a:r>
            <a:r>
              <a:rPr lang="ru-RU" dirty="0" smtClean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батьків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будь-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справах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Заохочуйте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найменші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терплячими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читайте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уяву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Розмовляйте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спокійним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тоном.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посильну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Поважайте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рівноправного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члена </a:t>
            </a:r>
            <a:r>
              <a:rPr lang="ru-RU" sz="2800" b="1" dirty="0" err="1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2800" b="1" dirty="0" smtClean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800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187836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600" b="1" i="1" dirty="0" err="1" smtClean="0">
                <a:solidFill>
                  <a:srgbClr val="FF0066"/>
                </a:solidFill>
              </a:rPr>
              <a:t>Пам’ятайте</a:t>
            </a:r>
            <a:r>
              <a:rPr lang="ru-RU" sz="6600" b="1" i="1" dirty="0" smtClean="0">
                <a:solidFill>
                  <a:srgbClr val="FF0066"/>
                </a:solidFill>
              </a:rPr>
              <a:t>!</a:t>
            </a:r>
            <a:endParaRPr lang="ru-RU" sz="6600" b="1" dirty="0" smtClean="0">
              <a:solidFill>
                <a:srgbClr val="A50021"/>
              </a:solidFill>
            </a:endParaRPr>
          </a:p>
          <a:p>
            <a:pPr marL="0" indent="0" algn="ctr">
              <a:buNone/>
            </a:pPr>
            <a:endParaRPr lang="ru-RU" sz="1400" b="1" dirty="0" smtClean="0">
              <a:solidFill>
                <a:srgbClr val="A50021"/>
              </a:solidFill>
            </a:endParaRPr>
          </a:p>
          <a:p>
            <a:pPr marL="0" indent="0" algn="ctr">
              <a:buNone/>
            </a:pPr>
            <a:endParaRPr lang="ru-RU" sz="1400" b="1" dirty="0">
              <a:solidFill>
                <a:srgbClr val="A50021"/>
              </a:solidFill>
            </a:endParaRPr>
          </a:p>
          <a:p>
            <a:pPr marL="0" indent="0" algn="ctr">
              <a:buNone/>
            </a:pPr>
            <a:r>
              <a:rPr lang="ru-RU" sz="7200" b="1" dirty="0" smtClean="0">
                <a:solidFill>
                  <a:srgbClr val="A50021"/>
                </a:solidFill>
              </a:rPr>
              <a:t>ВЧИТИСЯ ЛЕГКО, КОЛИ ЦІКАВО!</a:t>
            </a:r>
            <a:endParaRPr lang="en-US" sz="7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77460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radiant_kalidascop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ма Office">
      <a:majorFont>
        <a:latin typeface="Impact"/>
        <a:ea typeface=""/>
        <a:cs typeface=""/>
      </a:majorFont>
      <a:minorFont>
        <a:latin typeface="Eras Demi IT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radiant_kalidascope</Template>
  <TotalTime>1483</TotalTime>
  <Words>478</Words>
  <Application>Microsoft Office PowerPoint</Application>
  <PresentationFormat>Экран (4:3)</PresentationFormat>
  <Paragraphs>86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Aharoni</vt:lpstr>
      <vt:lpstr>Arial</vt:lpstr>
      <vt:lpstr>Arial Black</vt:lpstr>
      <vt:lpstr>Bookman Old Style</vt:lpstr>
      <vt:lpstr>Calibri</vt:lpstr>
      <vt:lpstr>Eras Demi ITC</vt:lpstr>
      <vt:lpstr>Impact</vt:lpstr>
      <vt:lpstr>Times New Roman</vt:lpstr>
      <vt:lpstr>Wingdings</vt:lpstr>
      <vt:lpstr>radiant_kalidascope</vt:lpstr>
      <vt:lpstr>Батьківські збори   </vt:lpstr>
      <vt:lpstr>   Що таке НУШ?  Новий підхід до навчання дітей Розвиток компетентностей: - уміння логічно мислити; -накопичувати людські цінності; -розвивати власні погляди; -вирішувати проблеми та поставлені задачі. Соціалізація в суспільстві. Навчання упродовж життя. Підприємливість. Емоційна рівновага. </vt:lpstr>
      <vt:lpstr>Презентация PowerPoint</vt:lpstr>
      <vt:lpstr>Презентация PowerPoint</vt:lpstr>
      <vt:lpstr>Знання й уявлення:</vt:lpstr>
      <vt:lpstr>Пізнавальні процеси:</vt:lpstr>
      <vt:lpstr>Презентация PowerPoint</vt:lpstr>
      <vt:lpstr>Мовленнєвий розвиток</vt:lpstr>
      <vt:lpstr>Презентация PowerPoint</vt:lpstr>
      <vt:lpstr> Емоційно – вольовий розвиток </vt:lpstr>
      <vt:lpstr>Гігієнічні навички та самообслуговування</vt:lpstr>
      <vt:lpstr>Пам’ятка для батьків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Користувач</dc:creator>
  <cp:lastModifiedBy>RePack by Diakov</cp:lastModifiedBy>
  <cp:revision>126</cp:revision>
  <dcterms:modified xsi:type="dcterms:W3CDTF">2020-06-02T08:05:01Z</dcterms:modified>
</cp:coreProperties>
</file>